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313863"/>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5260"/>
    <a:srgbClr val="6B3741"/>
    <a:srgbClr val="4C282F"/>
    <a:srgbClr val="814551"/>
    <a:srgbClr val="914A56"/>
    <a:srgbClr val="A85563"/>
    <a:srgbClr val="7B3E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24" d="100"/>
          <a:sy n="24" d="100"/>
        </p:scale>
        <p:origin x="18" y="18"/>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7311"/>
          </a:xfrm>
          <a:prstGeom prst="rect">
            <a:avLst/>
          </a:prstGeom>
        </p:spPr>
        <p:txBody>
          <a:bodyPr vert="horz" lIns="91440" tIns="45720" rIns="91440" bIns="45720" rtlCol="0"/>
          <a:lstStyle>
            <a:lvl1pPr algn="r">
              <a:defRPr sz="1200"/>
            </a:lvl1pPr>
          </a:lstStyle>
          <a:p>
            <a:fld id="{F1C0B079-A316-4C9B-B165-DF9EA8325D2C}" type="datetimeFigureOut">
              <a:rPr lang="en-US" smtClean="0"/>
              <a:t>4/23/2018</a:t>
            </a:fld>
            <a:endParaRPr lang="en-US"/>
          </a:p>
        </p:txBody>
      </p:sp>
      <p:sp>
        <p:nvSpPr>
          <p:cNvPr id="4" name="Footer Placeholder 3"/>
          <p:cNvSpPr>
            <a:spLocks noGrp="1"/>
          </p:cNvSpPr>
          <p:nvPr>
            <p:ph type="ftr" sz="quarter" idx="2"/>
          </p:nvPr>
        </p:nvSpPr>
        <p:spPr>
          <a:xfrm>
            <a:off x="0" y="8846555"/>
            <a:ext cx="2971800" cy="46731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5"/>
            <a:ext cx="2971800" cy="467310"/>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67311"/>
          </a:xfrm>
          <a:prstGeom prst="rect">
            <a:avLst/>
          </a:prstGeom>
        </p:spPr>
        <p:txBody>
          <a:bodyPr vert="horz" lIns="91440" tIns="45720" rIns="91440" bIns="45720" rtlCol="0"/>
          <a:lstStyle>
            <a:lvl1pPr algn="r">
              <a:defRPr sz="1200"/>
            </a:lvl1pPr>
          </a:lstStyle>
          <a:p>
            <a:fld id="{38F28AB8-57D1-494F-9851-055AD867E790}" type="datetimeFigureOut">
              <a:rPr lang="en-US" smtClean="0"/>
              <a:t>4/23/2018</a:t>
            </a:fld>
            <a:endParaRPr lang="en-US"/>
          </a:p>
        </p:txBody>
      </p:sp>
      <p:sp>
        <p:nvSpPr>
          <p:cNvPr id="4" name="Slide Image Placeholder 3"/>
          <p:cNvSpPr>
            <a:spLocks noGrp="1" noRot="1" noChangeAspect="1"/>
          </p:cNvSpPr>
          <p:nvPr>
            <p:ph type="sldImg" idx="2"/>
          </p:nvPr>
        </p:nvSpPr>
        <p:spPr>
          <a:xfrm>
            <a:off x="1333500" y="1163638"/>
            <a:ext cx="4191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5"/>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5"/>
            <a:ext cx="2971800" cy="467310"/>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4/23/2018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920709"/>
            <a:ext cx="31089600" cy="2514540"/>
          </a:xfrm>
        </p:spPr>
        <p:txBody>
          <a:bodyPr/>
          <a:lstStyle/>
          <a:p>
            <a:r>
              <a:rPr lang="en-US" dirty="0"/>
              <a:t>Tutorial Based Learning vs. Free-Play in </a:t>
            </a:r>
            <a:br>
              <a:rPr lang="en-US" dirty="0"/>
            </a:br>
            <a:r>
              <a:rPr lang="en-US" dirty="0"/>
              <a:t>Competitive Video Games</a:t>
            </a:r>
          </a:p>
        </p:txBody>
      </p:sp>
      <p:sp>
        <p:nvSpPr>
          <p:cNvPr id="23" name="Text Placeholder 22"/>
          <p:cNvSpPr>
            <a:spLocks noGrp="1"/>
          </p:cNvSpPr>
          <p:nvPr>
            <p:ph type="body" sz="quarter" idx="36"/>
          </p:nvPr>
        </p:nvSpPr>
        <p:spPr>
          <a:xfrm>
            <a:off x="1143000" y="3518712"/>
            <a:ext cx="31089600" cy="830997"/>
          </a:xfrm>
        </p:spPr>
        <p:txBody>
          <a:bodyPr/>
          <a:lstStyle/>
          <a:p>
            <a:r>
              <a:rPr lang="en-US" sz="3600" dirty="0"/>
              <a:t>Benjamin Eppinger</a:t>
            </a:r>
            <a:br>
              <a:rPr lang="en-US" sz="3600" dirty="0"/>
            </a:br>
            <a:r>
              <a:rPr lang="en-US" sz="3600" dirty="0"/>
              <a:t>College of Information Sciences and Technology, The Pennsylvania State University, University Park, PA</a:t>
            </a:r>
          </a:p>
          <a:p>
            <a:endParaRPr lang="en-US" dirty="0"/>
          </a:p>
        </p:txBody>
      </p:sp>
      <p:sp>
        <p:nvSpPr>
          <p:cNvPr id="5" name="Text Placeholder 4"/>
          <p:cNvSpPr>
            <a:spLocks noGrp="1"/>
          </p:cNvSpPr>
          <p:nvPr>
            <p:ph type="body" sz="quarter" idx="13"/>
          </p:nvPr>
        </p:nvSpPr>
        <p:spPr/>
        <p:txBody>
          <a:bodyPr/>
          <a:lstStyle/>
          <a:p>
            <a:r>
              <a:rPr lang="en-US" dirty="0"/>
              <a:t>abstract</a:t>
            </a:r>
          </a:p>
        </p:txBody>
      </p:sp>
      <p:sp>
        <p:nvSpPr>
          <p:cNvPr id="11" name="Content Placeholder 10"/>
          <p:cNvSpPr>
            <a:spLocks noGrp="1"/>
          </p:cNvSpPr>
          <p:nvPr>
            <p:ph sz="quarter" idx="24"/>
          </p:nvPr>
        </p:nvSpPr>
        <p:spPr>
          <a:xfrm>
            <a:off x="1143000" y="7071360"/>
            <a:ext cx="12801600" cy="8773910"/>
          </a:xfrm>
        </p:spPr>
        <p:txBody>
          <a:bodyPr>
            <a:normAutofit/>
          </a:bodyPr>
          <a:lstStyle/>
          <a:p>
            <a:pPr marL="0" indent="0">
              <a:lnSpc>
                <a:spcPct val="114000"/>
              </a:lnSpc>
              <a:buNone/>
            </a:pPr>
            <a:r>
              <a:rPr lang="en-US" sz="3600" dirty="0"/>
              <a:t>Video games have a variety of different tactics for training their new users. It is important for the games to effectively train their users to ensure continued use. The documentation and learning techniques used in the video games are a part of the minimalism concept. This study aims to show the effect that the tutorial based learning method has on how quickly a user learns the game </a:t>
            </a:r>
            <a:r>
              <a:rPr lang="en-US" sz="3600" i="1" dirty="0"/>
              <a:t>Rocket League</a:t>
            </a:r>
            <a:r>
              <a:rPr lang="en-US" sz="3600" dirty="0"/>
              <a:t>. Because this game can be easily played before undergoing the tutorial, participants can play game rounds before and after the tutorial to show any difference in learning progression. The results did not show an increase in learning rate, but they did show an equalization between players after the tutorial. Future research will be needed to show the causation for these results.</a:t>
            </a:r>
          </a:p>
        </p:txBody>
      </p:sp>
      <p:sp>
        <p:nvSpPr>
          <p:cNvPr id="7" name="Text Placeholder 6"/>
          <p:cNvSpPr>
            <a:spLocks noGrp="1"/>
          </p:cNvSpPr>
          <p:nvPr>
            <p:ph type="body" sz="quarter" idx="17"/>
          </p:nvPr>
        </p:nvSpPr>
        <p:spPr>
          <a:xfrm>
            <a:off x="1143000" y="15788107"/>
            <a:ext cx="12801600" cy="1219200"/>
          </a:xfrm>
        </p:spPr>
        <p:txBody>
          <a:bodyPr/>
          <a:lstStyle/>
          <a:p>
            <a:r>
              <a:rPr lang="en-US" dirty="0"/>
              <a:t>background</a:t>
            </a:r>
          </a:p>
        </p:txBody>
      </p:sp>
      <p:sp>
        <p:nvSpPr>
          <p:cNvPr id="12" name="Content Placeholder 11"/>
          <p:cNvSpPr>
            <a:spLocks noGrp="1"/>
          </p:cNvSpPr>
          <p:nvPr>
            <p:ph sz="quarter" idx="25"/>
          </p:nvPr>
        </p:nvSpPr>
        <p:spPr>
          <a:xfrm>
            <a:off x="1143000" y="17064470"/>
            <a:ext cx="12801600" cy="9470671"/>
          </a:xfrm>
        </p:spPr>
        <p:txBody>
          <a:bodyPr>
            <a:normAutofit/>
          </a:bodyPr>
          <a:lstStyle/>
          <a:p>
            <a:pPr marL="0" indent="0">
              <a:lnSpc>
                <a:spcPct val="114000"/>
              </a:lnSpc>
              <a:buNone/>
            </a:pPr>
            <a:r>
              <a:rPr lang="en-US" sz="3600" dirty="0"/>
              <a:t>Video games have had a variety of instructional techniques for educating new players. Many video games drop the user directly into gameplay and let them fend for themselves. Others provide scripted tutorials to train the user before they actually play competitively. The inconsistency in this domain is concerning, and it is very common for players to circumvent the in-game tutorials.</a:t>
            </a:r>
          </a:p>
          <a:p>
            <a:pPr marL="0" indent="0">
              <a:lnSpc>
                <a:spcPct val="114000"/>
              </a:lnSpc>
              <a:buNone/>
            </a:pPr>
            <a:r>
              <a:rPr lang="en-US" sz="3600" dirty="0"/>
              <a:t>The goal of effective documentation is to have the most optimal affect on the user as possible. The goal of this project is to serve as an introduction to the learning and documentation concepts that are common. This study also aims to investigate how common software goes about teaching users how to use the programs.</a:t>
            </a:r>
          </a:p>
          <a:p>
            <a:pPr marL="0" indent="0">
              <a:lnSpc>
                <a:spcPct val="114000"/>
              </a:lnSpc>
              <a:buNone/>
            </a:pPr>
            <a:r>
              <a:rPr lang="en-US" sz="3600" dirty="0"/>
              <a:t>Minimalism is a concept that encompasses procedural learning. It can be argued that video games are learned procedurally, and there are minimalistic aspects to the learning patterns. </a:t>
            </a:r>
          </a:p>
          <a:p>
            <a:pPr marL="0" indent="0">
              <a:buNone/>
            </a:pPr>
            <a:endParaRPr lang="en-US" sz="3600" dirty="0"/>
          </a:p>
          <a:p>
            <a:endParaRPr lang="en-US" sz="3600" dirty="0"/>
          </a:p>
        </p:txBody>
      </p:sp>
      <p:sp>
        <p:nvSpPr>
          <p:cNvPr id="8" name="Text Placeholder 7"/>
          <p:cNvSpPr>
            <a:spLocks noGrp="1"/>
          </p:cNvSpPr>
          <p:nvPr>
            <p:ph type="body" sz="quarter" idx="19"/>
          </p:nvPr>
        </p:nvSpPr>
        <p:spPr>
          <a:xfrm>
            <a:off x="1143000" y="26428150"/>
            <a:ext cx="12801600" cy="1219200"/>
          </a:xfrm>
        </p:spPr>
        <p:txBody>
          <a:bodyPr/>
          <a:lstStyle/>
          <a:p>
            <a:r>
              <a:rPr lang="en-US"/>
              <a:t>objectives</a:t>
            </a:r>
            <a:endParaRPr lang="en-US" dirty="0"/>
          </a:p>
        </p:txBody>
      </p:sp>
      <p:sp>
        <p:nvSpPr>
          <p:cNvPr id="13" name="Content Placeholder 12"/>
          <p:cNvSpPr>
            <a:spLocks noGrp="1"/>
          </p:cNvSpPr>
          <p:nvPr>
            <p:ph sz="quarter" idx="26"/>
          </p:nvPr>
        </p:nvSpPr>
        <p:spPr>
          <a:xfrm>
            <a:off x="1143000" y="27891988"/>
            <a:ext cx="12801600" cy="3515669"/>
          </a:xfrm>
        </p:spPr>
        <p:txBody>
          <a:bodyPr>
            <a:normAutofit/>
          </a:bodyPr>
          <a:lstStyle/>
          <a:p>
            <a:pPr>
              <a:lnSpc>
                <a:spcPct val="114000"/>
              </a:lnSpc>
              <a:buClrTx/>
            </a:pPr>
            <a:r>
              <a:rPr lang="en-US" sz="3600" dirty="0"/>
              <a:t>Is there an effect on participant scores after completing the tutorials?</a:t>
            </a:r>
          </a:p>
          <a:p>
            <a:pPr>
              <a:lnSpc>
                <a:spcPct val="114000"/>
              </a:lnSpc>
              <a:buClrTx/>
            </a:pPr>
            <a:r>
              <a:rPr lang="en-US" sz="3600" dirty="0"/>
              <a:t>Is the learning rate affected by the in-game tutorial?</a:t>
            </a:r>
          </a:p>
          <a:p>
            <a:pPr>
              <a:lnSpc>
                <a:spcPct val="114000"/>
              </a:lnSpc>
              <a:buClrTx/>
            </a:pPr>
            <a:r>
              <a:rPr lang="en-US" sz="3600" dirty="0"/>
              <a:t>What effects occur after completing the tutorial?</a:t>
            </a:r>
          </a:p>
        </p:txBody>
      </p:sp>
      <p:sp>
        <p:nvSpPr>
          <p:cNvPr id="9" name="Text Placeholder 8"/>
          <p:cNvSpPr>
            <a:spLocks noGrp="1"/>
          </p:cNvSpPr>
          <p:nvPr>
            <p:ph type="body" sz="quarter" idx="21"/>
          </p:nvPr>
        </p:nvSpPr>
        <p:spPr/>
        <p:txBody>
          <a:bodyPr/>
          <a:lstStyle/>
          <a:p>
            <a:r>
              <a:rPr lang="en-US" dirty="0"/>
              <a:t>METHODOLOGY</a:t>
            </a:r>
          </a:p>
        </p:txBody>
      </p:sp>
      <p:sp>
        <p:nvSpPr>
          <p:cNvPr id="14" name="Content Placeholder 13"/>
          <p:cNvSpPr>
            <a:spLocks noGrp="1"/>
          </p:cNvSpPr>
          <p:nvPr>
            <p:ph sz="quarter" idx="27"/>
          </p:nvPr>
        </p:nvSpPr>
        <p:spPr>
          <a:xfrm>
            <a:off x="15544800" y="7071359"/>
            <a:ext cx="12801600" cy="14169171"/>
          </a:xfrm>
        </p:spPr>
        <p:txBody>
          <a:bodyPr>
            <a:normAutofit/>
          </a:bodyPr>
          <a:lstStyle/>
          <a:p>
            <a:pPr marL="0" indent="0">
              <a:lnSpc>
                <a:spcPct val="114000"/>
              </a:lnSpc>
              <a:buNone/>
            </a:pPr>
            <a:r>
              <a:rPr lang="en-US" sz="3600" dirty="0"/>
              <a:t>This study will utilize the game </a:t>
            </a:r>
            <a:r>
              <a:rPr lang="en-US" sz="3600" i="1" dirty="0"/>
              <a:t>Rocket League</a:t>
            </a:r>
            <a:r>
              <a:rPr lang="en-US" sz="3600" dirty="0"/>
              <a:t> as its test-bed. </a:t>
            </a:r>
            <a:r>
              <a:rPr lang="en-US" sz="3600" i="1" dirty="0"/>
              <a:t>Rocket League </a:t>
            </a:r>
            <a:r>
              <a:rPr lang="en-US" sz="3600" dirty="0"/>
              <a:t>is a game played similar to soccer, with the goal of putting the ball into the opposing team’s net. The twist with this game is that instead of playing as people, the user plays as a customizable car with rocket boosters.</a:t>
            </a:r>
          </a:p>
          <a:p>
            <a:pPr marL="0" indent="0">
              <a:lnSpc>
                <a:spcPct val="114000"/>
              </a:lnSpc>
              <a:buNone/>
            </a:pPr>
            <a:r>
              <a:rPr lang="en-US" sz="3600" dirty="0"/>
              <a:t>Participants will start the study by completing a brief survey about their gaming history. This survey asks them to rate how often they play video games, what platforms they play on, and if they have played the game of interest previously. Because the study focuses on the learning progression, only participants who have not played Rocket League on the PC can continue. </a:t>
            </a:r>
          </a:p>
          <a:p>
            <a:pPr marL="0" indent="0">
              <a:lnSpc>
                <a:spcPct val="114000"/>
              </a:lnSpc>
              <a:buNone/>
            </a:pPr>
            <a:r>
              <a:rPr lang="en-US" sz="3600" dirty="0"/>
              <a:t>The participant will then play three rounds of the game with the instructions of achieving as many points as they can. Points can be acquired by scoring a goal or a number of other actions throughout the round. Each round is five minutes in duration, and is played against built in AI bots set to an easy difficulty. </a:t>
            </a:r>
          </a:p>
          <a:p>
            <a:pPr marL="0" indent="0">
              <a:lnSpc>
                <a:spcPct val="114000"/>
              </a:lnSpc>
              <a:buNone/>
            </a:pPr>
            <a:r>
              <a:rPr lang="en-US" sz="3600" dirty="0"/>
              <a:t>The participant then completes the two in-game tutorials, both basic and advanced. They then play three more rounds using the same settings as the first three.</a:t>
            </a:r>
          </a:p>
          <a:p>
            <a:pPr marL="0" indent="0">
              <a:lnSpc>
                <a:spcPct val="114000"/>
              </a:lnSpc>
              <a:buNone/>
            </a:pPr>
            <a:r>
              <a:rPr lang="en-US" sz="3600" dirty="0"/>
              <a:t>The number of acquired points is recorded after each round. This number is the circled number on the photo in the results section.</a:t>
            </a:r>
          </a:p>
          <a:p>
            <a:pPr marL="0" indent="0">
              <a:lnSpc>
                <a:spcPct val="114000"/>
              </a:lnSpc>
              <a:buNone/>
            </a:pPr>
            <a:endParaRPr lang="en-US" sz="3600" dirty="0"/>
          </a:p>
        </p:txBody>
      </p:sp>
      <p:grpSp>
        <p:nvGrpSpPr>
          <p:cNvPr id="44" name="Group 43">
            <a:extLst>
              <a:ext uri="{FF2B5EF4-FFF2-40B4-BE49-F238E27FC236}">
                <a16:creationId xmlns:a16="http://schemas.microsoft.com/office/drawing/2014/main" id="{7E1AC6D4-1061-4CE9-B731-825D64BBC083}"/>
              </a:ext>
            </a:extLst>
          </p:cNvPr>
          <p:cNvGrpSpPr/>
          <p:nvPr/>
        </p:nvGrpSpPr>
        <p:grpSpPr>
          <a:xfrm>
            <a:off x="15544801" y="21647428"/>
            <a:ext cx="12801599" cy="3777475"/>
            <a:chOff x="15544801" y="18904597"/>
            <a:chExt cx="12801599" cy="3777475"/>
          </a:xfrm>
        </p:grpSpPr>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4801" y="18904597"/>
              <a:ext cx="6400799" cy="377747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23653" t="17486" r="22006" b="2316"/>
            <a:stretch/>
          </p:blipFill>
          <p:spPr>
            <a:xfrm>
              <a:off x="22235886" y="18904597"/>
              <a:ext cx="6110514" cy="3777475"/>
            </a:xfrm>
            <a:prstGeom prst="rect">
              <a:avLst/>
            </a:prstGeom>
          </p:spPr>
        </p:pic>
      </p:grpSp>
      <p:sp>
        <p:nvSpPr>
          <p:cNvPr id="16" name="Text Placeholder 15"/>
          <p:cNvSpPr>
            <a:spLocks noGrp="1"/>
          </p:cNvSpPr>
          <p:nvPr>
            <p:ph type="body" sz="quarter" idx="29"/>
          </p:nvPr>
        </p:nvSpPr>
        <p:spPr/>
        <p:txBody>
          <a:bodyPr/>
          <a:lstStyle/>
          <a:p>
            <a:r>
              <a:rPr lang="en-US" dirty="0"/>
              <a:t>results</a:t>
            </a:r>
          </a:p>
        </p:txBody>
      </p:sp>
      <p:sp>
        <p:nvSpPr>
          <p:cNvPr id="18" name="Text Placeholder 17"/>
          <p:cNvSpPr>
            <a:spLocks noGrp="1"/>
          </p:cNvSpPr>
          <p:nvPr>
            <p:ph type="body" sz="quarter" idx="31"/>
          </p:nvPr>
        </p:nvSpPr>
        <p:spPr/>
        <p:txBody>
          <a:bodyPr/>
          <a:lstStyle/>
          <a:p>
            <a:r>
              <a:rPr lang="en-US"/>
              <a:t>results</a:t>
            </a:r>
            <a:endParaRPr lang="en-US" dirty="0"/>
          </a:p>
        </p:txBody>
      </p:sp>
      <p:sp>
        <p:nvSpPr>
          <p:cNvPr id="21" name="Text Placeholder 20"/>
          <p:cNvSpPr>
            <a:spLocks noGrp="1"/>
          </p:cNvSpPr>
          <p:nvPr>
            <p:ph type="body" sz="quarter" idx="34"/>
          </p:nvPr>
        </p:nvSpPr>
        <p:spPr>
          <a:xfrm>
            <a:off x="29900880" y="23247488"/>
            <a:ext cx="12801600" cy="1219200"/>
          </a:xfrm>
        </p:spPr>
        <p:txBody>
          <a:bodyPr/>
          <a:lstStyle/>
          <a:p>
            <a:r>
              <a:rPr lang="en-US"/>
              <a:t>conclusions</a:t>
            </a:r>
            <a:endParaRPr lang="en-US" dirty="0"/>
          </a:p>
        </p:txBody>
      </p:sp>
      <p:sp>
        <p:nvSpPr>
          <p:cNvPr id="22" name="Content Placeholder 21"/>
          <p:cNvSpPr>
            <a:spLocks noGrp="1"/>
          </p:cNvSpPr>
          <p:nvPr>
            <p:ph sz="quarter" idx="35"/>
          </p:nvPr>
        </p:nvSpPr>
        <p:spPr>
          <a:xfrm>
            <a:off x="29900880" y="24768312"/>
            <a:ext cx="12801600" cy="6860783"/>
          </a:xfrm>
        </p:spPr>
        <p:txBody>
          <a:bodyPr>
            <a:normAutofit/>
          </a:bodyPr>
          <a:lstStyle/>
          <a:p>
            <a:pPr marL="0" indent="0">
              <a:lnSpc>
                <a:spcPct val="114000"/>
              </a:lnSpc>
              <a:buNone/>
            </a:pPr>
            <a:r>
              <a:rPr lang="en-US" sz="3600" dirty="0"/>
              <a:t>My original hypothesis was that the games played after the tutorial would have higher scores than the prior games. From testing, this was shown to not be true. Instead, the initial scores were varied between players. After the tutorials, the players scored about the same number of points as each other, unlike the first three games.</a:t>
            </a:r>
          </a:p>
          <a:p>
            <a:pPr marL="0" indent="0">
              <a:lnSpc>
                <a:spcPct val="114000"/>
              </a:lnSpc>
              <a:buNone/>
            </a:pPr>
            <a:r>
              <a:rPr lang="en-US" sz="3600" dirty="0"/>
              <a:t>Being how the test participants seemed to equalize after completing the tutorial, further research would be needed to determine the causation and further validity of these results. </a:t>
            </a:r>
          </a:p>
        </p:txBody>
      </p:sp>
      <p:pic>
        <p:nvPicPr>
          <p:cNvPr id="19" name="Picture 18">
            <a:extLst>
              <a:ext uri="{FF2B5EF4-FFF2-40B4-BE49-F238E27FC236}">
                <a16:creationId xmlns:a16="http://schemas.microsoft.com/office/drawing/2014/main" id="{3A050412-8C1F-405A-B70C-E71B9304BBF9}"/>
              </a:ext>
            </a:extLst>
          </p:cNvPr>
          <p:cNvPicPr>
            <a:picLocks noChangeAspect="1"/>
          </p:cNvPicPr>
          <p:nvPr/>
        </p:nvPicPr>
        <p:blipFill>
          <a:blip r:embed="rId4"/>
          <a:stretch>
            <a:fillRect/>
          </a:stretch>
        </p:blipFill>
        <p:spPr>
          <a:xfrm>
            <a:off x="29946599" y="7461460"/>
            <a:ext cx="12684075" cy="7571275"/>
          </a:xfrm>
          <a:prstGeom prst="rect">
            <a:avLst/>
          </a:prstGeom>
        </p:spPr>
      </p:pic>
      <p:graphicFrame>
        <p:nvGraphicFramePr>
          <p:cNvPr id="20" name="Table 19">
            <a:extLst>
              <a:ext uri="{FF2B5EF4-FFF2-40B4-BE49-F238E27FC236}">
                <a16:creationId xmlns:a16="http://schemas.microsoft.com/office/drawing/2014/main" id="{DB27748D-7924-4163-9DF4-900C9AC33C9B}"/>
              </a:ext>
            </a:extLst>
          </p:cNvPr>
          <p:cNvGraphicFramePr>
            <a:graphicFrameLocks noGrp="1"/>
          </p:cNvGraphicFramePr>
          <p:nvPr>
            <p:extLst>
              <p:ext uri="{D42A27DB-BD31-4B8C-83A1-F6EECF244321}">
                <p14:modId xmlns:p14="http://schemas.microsoft.com/office/powerpoint/2010/main" val="3178890869"/>
              </p:ext>
            </p:extLst>
          </p:nvPr>
        </p:nvGraphicFramePr>
        <p:xfrm>
          <a:off x="15603562" y="27192931"/>
          <a:ext cx="12638355" cy="4489648"/>
        </p:xfrm>
        <a:graphic>
          <a:graphicData uri="http://schemas.openxmlformats.org/drawingml/2006/table">
            <a:tbl>
              <a:tblPr>
                <a:tableStyleId>{3B4B98B0-60AC-42C2-AFA5-B58CD77FA1E5}</a:tableStyleId>
              </a:tblPr>
              <a:tblGrid>
                <a:gridCol w="2527671">
                  <a:extLst>
                    <a:ext uri="{9D8B030D-6E8A-4147-A177-3AD203B41FA5}">
                      <a16:colId xmlns:a16="http://schemas.microsoft.com/office/drawing/2014/main" val="3799696383"/>
                    </a:ext>
                  </a:extLst>
                </a:gridCol>
                <a:gridCol w="2527671">
                  <a:extLst>
                    <a:ext uri="{9D8B030D-6E8A-4147-A177-3AD203B41FA5}">
                      <a16:colId xmlns:a16="http://schemas.microsoft.com/office/drawing/2014/main" val="3882294135"/>
                    </a:ext>
                  </a:extLst>
                </a:gridCol>
                <a:gridCol w="2527671">
                  <a:extLst>
                    <a:ext uri="{9D8B030D-6E8A-4147-A177-3AD203B41FA5}">
                      <a16:colId xmlns:a16="http://schemas.microsoft.com/office/drawing/2014/main" val="3755486369"/>
                    </a:ext>
                  </a:extLst>
                </a:gridCol>
                <a:gridCol w="2527671">
                  <a:extLst>
                    <a:ext uri="{9D8B030D-6E8A-4147-A177-3AD203B41FA5}">
                      <a16:colId xmlns:a16="http://schemas.microsoft.com/office/drawing/2014/main" val="2455660681"/>
                    </a:ext>
                  </a:extLst>
                </a:gridCol>
                <a:gridCol w="2527671">
                  <a:extLst>
                    <a:ext uri="{9D8B030D-6E8A-4147-A177-3AD203B41FA5}">
                      <a16:colId xmlns:a16="http://schemas.microsoft.com/office/drawing/2014/main" val="3827778101"/>
                    </a:ext>
                  </a:extLst>
                </a:gridCol>
              </a:tblGrid>
              <a:tr h="561206">
                <a:tc>
                  <a:txBody>
                    <a:bodyPr/>
                    <a:lstStyle/>
                    <a:p>
                      <a:pPr algn="l"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P1</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P4</a:t>
                      </a:r>
                      <a:endParaRPr lang="en-US"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9501357"/>
                  </a:ext>
                </a:extLst>
              </a:tr>
              <a:tr h="561206">
                <a:tc>
                  <a:txBody>
                    <a:bodyPr/>
                    <a:lstStyle/>
                    <a:p>
                      <a:pPr algn="l" fontAlgn="b"/>
                      <a:r>
                        <a:rPr lang="en-US" sz="3600" u="none" strike="noStrike" dirty="0">
                          <a:effectLst/>
                        </a:rPr>
                        <a:t>Game 1</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95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515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65</a:t>
                      </a:r>
                      <a:endParaRPr lang="en-US"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0376329"/>
                  </a:ext>
                </a:extLst>
              </a:tr>
              <a:tr h="561206">
                <a:tc>
                  <a:txBody>
                    <a:bodyPr/>
                    <a:lstStyle/>
                    <a:p>
                      <a:pPr algn="l" fontAlgn="b"/>
                      <a:r>
                        <a:rPr lang="en-US" sz="3600" u="none" strike="noStrike">
                          <a:effectLst/>
                        </a:rPr>
                        <a:t>Game 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80</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220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630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390</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0561622"/>
                  </a:ext>
                </a:extLst>
              </a:tr>
              <a:tr h="561206">
                <a:tc>
                  <a:txBody>
                    <a:bodyPr/>
                    <a:lstStyle/>
                    <a:p>
                      <a:pPr algn="l" fontAlgn="b"/>
                      <a:r>
                        <a:rPr lang="en-US" sz="3600" u="none" strike="noStrike">
                          <a:effectLst/>
                        </a:rPr>
                        <a:t>Game 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245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155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645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510</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8428260"/>
                  </a:ext>
                </a:extLst>
              </a:tr>
              <a:tr h="561206">
                <a:tc gridSpan="2">
                  <a:txBody>
                    <a:bodyPr/>
                    <a:lstStyle/>
                    <a:p>
                      <a:pPr algn="l" fontAlgn="b"/>
                      <a:r>
                        <a:rPr lang="en-US" sz="3600" u="none" strike="noStrike" dirty="0">
                          <a:effectLst/>
                        </a:rPr>
                        <a:t>Intermission</a:t>
                      </a:r>
                      <a:endParaRPr lang="en-US" sz="3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r"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1990421"/>
                  </a:ext>
                </a:extLst>
              </a:tr>
              <a:tr h="561206">
                <a:tc>
                  <a:txBody>
                    <a:bodyPr/>
                    <a:lstStyle/>
                    <a:p>
                      <a:pPr algn="l" fontAlgn="b"/>
                      <a:r>
                        <a:rPr lang="en-US" sz="3600" u="none" strike="noStrike">
                          <a:effectLst/>
                        </a:rPr>
                        <a:t>Game 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460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85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275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235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4580611"/>
                  </a:ext>
                </a:extLst>
              </a:tr>
              <a:tr h="561206">
                <a:tc>
                  <a:txBody>
                    <a:bodyPr/>
                    <a:lstStyle/>
                    <a:p>
                      <a:pPr algn="l" fontAlgn="b"/>
                      <a:r>
                        <a:rPr lang="en-US" sz="3600" u="none" strike="noStrike">
                          <a:effectLst/>
                        </a:rPr>
                        <a:t>Game 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255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225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225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175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4535478"/>
                  </a:ext>
                </a:extLst>
              </a:tr>
              <a:tr h="561206">
                <a:tc>
                  <a:txBody>
                    <a:bodyPr/>
                    <a:lstStyle/>
                    <a:p>
                      <a:pPr algn="l" fontAlgn="b"/>
                      <a:r>
                        <a:rPr lang="en-US" sz="3600" u="none" strike="noStrike">
                          <a:effectLst/>
                        </a:rPr>
                        <a:t>Game 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395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300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415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245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379519"/>
                  </a:ext>
                </a:extLst>
              </a:tr>
            </a:tbl>
          </a:graphicData>
        </a:graphic>
      </p:graphicFrame>
      <p:pic>
        <p:nvPicPr>
          <p:cNvPr id="38" name="Picture 37">
            <a:extLst>
              <a:ext uri="{FF2B5EF4-FFF2-40B4-BE49-F238E27FC236}">
                <a16:creationId xmlns:a16="http://schemas.microsoft.com/office/drawing/2014/main" id="{1E65E09E-EAD9-4A8F-B808-C5CC816321CB}"/>
              </a:ext>
            </a:extLst>
          </p:cNvPr>
          <p:cNvPicPr>
            <a:picLocks noChangeAspect="1"/>
          </p:cNvPicPr>
          <p:nvPr/>
        </p:nvPicPr>
        <p:blipFill rotWithShape="1">
          <a:blip r:embed="rId5">
            <a:extLst>
              <a:ext uri="{28A0092B-C50C-407E-A947-70E740481C1C}">
                <a14:useLocalDpi xmlns:a14="http://schemas.microsoft.com/office/drawing/2010/main" val="0"/>
              </a:ext>
            </a:extLst>
          </a:blip>
          <a:srcRect l="27752" t="17184" r="10798" b="28158"/>
          <a:stretch/>
        </p:blipFill>
        <p:spPr>
          <a:xfrm>
            <a:off x="29900880" y="15650651"/>
            <a:ext cx="12684075" cy="6978921"/>
          </a:xfrm>
          <a:prstGeom prst="rect">
            <a:avLst/>
          </a:prstGeom>
        </p:spPr>
      </p:pic>
      <p:sp>
        <p:nvSpPr>
          <p:cNvPr id="40" name="Rectangle 39">
            <a:extLst>
              <a:ext uri="{FF2B5EF4-FFF2-40B4-BE49-F238E27FC236}">
                <a16:creationId xmlns:a16="http://schemas.microsoft.com/office/drawing/2014/main" id="{0080B46D-CD8E-482D-A149-A4B2F7A5162E}"/>
              </a:ext>
            </a:extLst>
          </p:cNvPr>
          <p:cNvSpPr/>
          <p:nvPr/>
        </p:nvSpPr>
        <p:spPr>
          <a:xfrm>
            <a:off x="31513090" y="16831933"/>
            <a:ext cx="3791640" cy="549287"/>
          </a:xfrm>
          <a:prstGeom prst="rect">
            <a:avLst/>
          </a:prstGeom>
          <a:gradFill flip="none" rotWithShape="1">
            <a:gsLst>
              <a:gs pos="100000">
                <a:srgbClr val="A15260"/>
              </a:gs>
              <a:gs pos="64000">
                <a:srgbClr val="6B3741"/>
              </a:gs>
              <a:gs pos="0">
                <a:srgbClr val="4C282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1" name="Circle: Hollow 40">
            <a:extLst>
              <a:ext uri="{FF2B5EF4-FFF2-40B4-BE49-F238E27FC236}">
                <a16:creationId xmlns:a16="http://schemas.microsoft.com/office/drawing/2014/main" id="{F0DF9FD3-DEA1-4440-B4C5-54D95D376F80}"/>
              </a:ext>
            </a:extLst>
          </p:cNvPr>
          <p:cNvSpPr/>
          <p:nvPr/>
        </p:nvSpPr>
        <p:spPr>
          <a:xfrm>
            <a:off x="35709988" y="16752421"/>
            <a:ext cx="827316" cy="654631"/>
          </a:xfrm>
          <a:prstGeom prst="donut">
            <a:avLst>
              <a:gd name="adj" fmla="val 994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solidFill>
                <a:schemeClr val="tx1"/>
              </a:solidFill>
            </a:endParaRPr>
          </a:p>
        </p:txBody>
      </p:sp>
      <p:pic>
        <p:nvPicPr>
          <p:cNvPr id="1030" name="Picture 6" descr="Related image">
            <a:extLst>
              <a:ext uri="{FF2B5EF4-FFF2-40B4-BE49-F238E27FC236}">
                <a16:creationId xmlns:a16="http://schemas.microsoft.com/office/drawing/2014/main" id="{D049A99B-4FE1-4589-9C9E-8540A106D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62873" y="786250"/>
            <a:ext cx="9131047" cy="326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715</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Medical Poster</vt:lpstr>
      <vt:lpstr>Tutorial Based Learning vs. Free-Play in  Competitive Video Games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2018-04-23T20:46:30Z</dcterms:created>
  <dcterms:modified xsi:type="dcterms:W3CDTF">2018-04-24T17:34:42Z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